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60" r:id="rId5"/>
    <p:sldId id="274" r:id="rId6"/>
    <p:sldId id="261" r:id="rId7"/>
    <p:sldId id="275" r:id="rId8"/>
    <p:sldId id="262" r:id="rId9"/>
    <p:sldId id="276" r:id="rId10"/>
    <p:sldId id="263" r:id="rId11"/>
    <p:sldId id="277" r:id="rId12"/>
    <p:sldId id="264" r:id="rId13"/>
    <p:sldId id="278" r:id="rId14"/>
    <p:sldId id="265" r:id="rId15"/>
    <p:sldId id="279" r:id="rId16"/>
    <p:sldId id="266" r:id="rId17"/>
    <p:sldId id="280" r:id="rId18"/>
    <p:sldId id="267" r:id="rId19"/>
    <p:sldId id="281" r:id="rId20"/>
    <p:sldId id="268" r:id="rId21"/>
    <p:sldId id="282" r:id="rId22"/>
    <p:sldId id="269" r:id="rId23"/>
    <p:sldId id="283" r:id="rId24"/>
    <p:sldId id="271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272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2.wav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4.wav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FBAB0-1B1F-4922-91BA-77B5EC307FDB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5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5E6EE-4A78-4528-B948-F3D939A1C70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  <p:sndAc>
      <p:stSnd>
        <p:snd r:embed="rId2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C1BAB-6662-4DB7-BD12-B44E86BEF019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C53B-F134-4F56-BB08-C375DDF9924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DA9CC-2102-40DC-8A32-BBB29D90A555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16FC3-79CB-4D93-864B-51DE3F65FDB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39EBF-4A3F-4328-9513-490C47FE2046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3D73E-B514-47F7-9478-107FA2EC140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084BC-5094-4182-A530-84E9AA050318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8546-4B84-416D-B3FE-7F7994245C6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  <p:sndAc>
      <p:stSnd>
        <p:snd r:embed="rId2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9A4F-CDE7-44C4-A4D8-3E90B24E219B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9EB65-1001-4E65-8CE3-D5727458AE2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80712-A931-45B3-BA5B-49C9F7D53667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8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8DFDE-C97B-494E-AEAB-2F0B4A2B694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3C937-5B2C-4720-9149-90519A4D4A28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4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A44B8-809A-427B-BD76-FE8EE5A1393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439E6-125D-4873-89C5-4B24580F7088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C749B-EE52-4017-AAD6-E505427EF52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2E337-69DF-4EBC-8047-C4698A744E63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B594C-A437-4DF7-ABC7-3DFB66DE6F3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com Único Canto Aparado e Arredondado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riângulo retângulo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orma livre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9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296C-602D-4A34-B6B3-68237B5D9088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10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61C0A-CCAE-453B-BBD9-4D647BD2E2C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Espaço Reservado para Título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  <a:endParaRPr lang="en-US" altLang="pt-BR" smtClean="0"/>
          </a:p>
        </p:txBody>
      </p:sp>
      <p:sp>
        <p:nvSpPr>
          <p:cNvPr id="1029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  <a:endParaRPr lang="en-US" altLang="pt-BR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27D788-9F0D-4237-BD78-3C4A5A50E59B}" type="datetimeFigureOut">
              <a:rPr lang="en-US"/>
              <a:pPr>
                <a:defRPr/>
              </a:pPr>
              <a:t>5/1/2015</a:t>
            </a:fld>
            <a:endParaRPr lang="en-US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094458-8470-4705-8E74-B65B5D2D618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grpSp>
        <p:nvGrpSpPr>
          <p:cNvPr id="1033" name="Grupo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45" r:id="rId2"/>
    <p:sldLayoutId id="2147483754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5" r:id="rId9"/>
    <p:sldLayoutId id="2147483751" r:id="rId10"/>
    <p:sldLayoutId id="2147483752" r:id="rId11"/>
  </p:sldLayoutIdLst>
  <p:transition>
    <p:newsflash/>
    <p:sndAc>
      <p:stSnd>
        <p:snd r:embed="rId13" name="laser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1.pn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353544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8000" b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nAkronism" pitchFamily="2" charset="0"/>
              </a:rPr>
              <a:t> </a:t>
            </a:r>
            <a:r>
              <a:rPr lang="en-US" sz="7200" b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nAkronism" pitchFamily="2" charset="0"/>
              </a:rPr>
              <a:t>Enigmas Matemáticos</a:t>
            </a:r>
            <a:endParaRPr lang="en-US" sz="7200" b="0" dirty="0">
              <a:solidFill>
                <a:schemeClr val="bg1">
                  <a:lumMod val="95000"/>
                  <a:lumOff val="5000"/>
                </a:schemeClr>
              </a:solidFill>
              <a:latin typeface="AnAkronism" pitchFamily="2" charset="0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395912"/>
          </a:xfrm>
        </p:spPr>
        <p:txBody>
          <a:bodyPr>
            <a:normAutofit/>
          </a:bodyPr>
          <a:lstStyle/>
          <a:p>
            <a:pPr marL="514350" indent="-51435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Usadas em expressões numéricas</a:t>
            </a:r>
          </a:p>
          <a:p>
            <a:pPr marL="514350" indent="-51435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Ajudam a definir a ordem das operações</a:t>
            </a:r>
          </a:p>
          <a:p>
            <a:pPr marL="514350" indent="-51435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 __ __ V __ 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Imagem 3" descr="Nova Imagem (6)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1643063"/>
            <a:ext cx="37861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1536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CHAVES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34352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Pode estar vazio ou cheio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Pode ser unido ou </a:t>
            </a:r>
            <a:r>
              <a:rPr lang="pt-BR" sz="3200" b="1" dirty="0" err="1" smtClean="0">
                <a:latin typeface="Times New Roman" pitchFamily="18" charset="0"/>
                <a:cs typeface="Times New Roman" pitchFamily="18" charset="0"/>
              </a:rPr>
              <a:t>interseccionado</a:t>
            </a:r>
            <a:endParaRPr lang="pt-BR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__ ON __ __ __ T __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Imagem 3" descr="Nova Imagem (7)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1643063"/>
            <a:ext cx="407511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1741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CONJUNTO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Dedo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Sistema de medida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__ OL __ G __ D __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pic>
        <p:nvPicPr>
          <p:cNvPr id="18435" name="Imagem 3" descr="Nova Imagem (8)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714500"/>
            <a:ext cx="3429000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1945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POLEGADA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34352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Antigo namorado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Fica sempre acima do número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__ X __ __ EN __ E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dirty="0"/>
          </a:p>
        </p:txBody>
      </p:sp>
      <p:pic>
        <p:nvPicPr>
          <p:cNvPr id="20483" name="Imagem 3" descr="Nova Imagem (9)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38" y="1714500"/>
            <a:ext cx="3305175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EXPOENTE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72087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Vai no nome da fração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Geralmente usado para números maiores que 10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__ VO__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Imagem 3" descr="Nova Imagem (10)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571625"/>
            <a:ext cx="352901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2355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AVOS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487987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4000" b="1" dirty="0" smtClean="0">
                <a:solidFill>
                  <a:schemeClr val="bg2">
                    <a:lumMod val="25000"/>
                  </a:schemeClr>
                </a:solidFill>
                <a:latin typeface="AnAkronism" pitchFamily="2" charset="0"/>
              </a:rPr>
              <a:t> </a:t>
            </a: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Casquinha de sorvete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Para sinalização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C__ __ E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pic>
        <p:nvPicPr>
          <p:cNvPr id="6147" name="Imagem 4" descr="Nova Image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500188"/>
            <a:ext cx="4786313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72087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Instrumento de desenho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Se não é sem, é...</a:t>
            </a:r>
            <a:r>
              <a:rPr lang="pt-BR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 __ __ P__S __ 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pic>
        <p:nvPicPr>
          <p:cNvPr id="24579" name="Imagem 3" descr="Nova Imagem (11)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571625"/>
            <a:ext cx="3071812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2560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COMPASSO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34352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Figura geométrica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Marcos Frota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 __AP__Z __ O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26627" name="Imagem 3" descr="Nova Imagem (12)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1714500"/>
            <a:ext cx="4208462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2765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TRAPÉZIO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72087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Pode ser simples ou composta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Baseada em proporção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 __G __ __   DE   __ R __ 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Imagem 3" descr="Nova Imagem (14)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643063"/>
            <a:ext cx="2970212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2969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REGRA DE TRÊS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28625" y="1143000"/>
            <a:ext cx="7800975" cy="510381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Pode ser fechado ou aberto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Recreio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3200" b="1" smtClean="0">
                <a:latin typeface="Times New Roman" pitchFamily="18" charset="0"/>
                <a:cs typeface="Times New Roman" pitchFamily="18" charset="0"/>
              </a:rPr>
              <a:t>I __ TE __ V __ L __</a:t>
            </a:r>
            <a:endParaRPr lang="pt-BR" altLang="pt-BR" sz="3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2" descr="http://www.somatematica.com.br/jogos/enigma/e2/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1857375"/>
            <a:ext cx="3714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3174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INTERVALO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28625" y="1000125"/>
            <a:ext cx="7800975" cy="53244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Segmento de reta determinado</a:t>
            </a:r>
            <a:b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por dois pontos de uma curva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Não é o raio da circunferência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3200" b="1" smtClean="0">
                <a:latin typeface="Times New Roman" pitchFamily="18" charset="0"/>
                <a:cs typeface="Times New Roman" pitchFamily="18" charset="0"/>
              </a:rPr>
              <a:t>C __ R __ __</a:t>
            </a: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smtClean="0"/>
          </a:p>
        </p:txBody>
      </p:sp>
      <p:pic>
        <p:nvPicPr>
          <p:cNvPr id="32772" name="Picture 6" descr="http://www.somatematica.com.br/jogos/enigma/e5/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2071688"/>
            <a:ext cx="2428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3379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CORDA</a:t>
            </a:r>
          </a:p>
          <a:p>
            <a:pPr algn="ctr" eaLnBrk="1" hangingPunct="1">
              <a:buFont typeface="Wingdings 2" pitchFamily="18" charset="2"/>
              <a:buNone/>
            </a:pP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717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CONE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714375" y="1071563"/>
            <a:ext cx="7515225" cy="52530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Semelhança entre duas metades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Quem é vesgo, não possui...entre os olhos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3200" b="1" smtClean="0">
                <a:latin typeface="Times New Roman" pitchFamily="18" charset="0"/>
                <a:cs typeface="Times New Roman" pitchFamily="18" charset="0"/>
              </a:rPr>
              <a:t>S __ M __ T __ __ A</a:t>
            </a:r>
            <a:endParaRPr lang="pt-BR" altLang="pt-BR" sz="3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pt-BR" altLang="pt-BR" b="1" smtClean="0"/>
          </a:p>
        </p:txBody>
      </p:sp>
      <p:pic>
        <p:nvPicPr>
          <p:cNvPr id="34820" name="Picture 2" descr="http://www.somatematica.com.br/jogos/enigma/e5/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63" y="1643063"/>
            <a:ext cx="450056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3584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SIMETRIA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642938" y="928688"/>
            <a:ext cx="7586662" cy="53959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Usado para desenhar gráficos</a:t>
            </a: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Batalha naval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3200" b="1" smtClean="0">
                <a:latin typeface="Times New Roman" pitchFamily="18" charset="0"/>
                <a:cs typeface="Times New Roman" pitchFamily="18" charset="0"/>
              </a:rPr>
              <a:t>P __ AN __    C __ R __ __ __ IA __ __</a:t>
            </a: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sz="3200" smtClean="0"/>
          </a:p>
          <a:p>
            <a:pPr eaLnBrk="1" hangingPunct="1">
              <a:buFont typeface="Wingdings 2" pitchFamily="18" charset="2"/>
              <a:buNone/>
            </a:pPr>
            <a:endParaRPr lang="pt-BR" altLang="pt-BR" smtClean="0"/>
          </a:p>
        </p:txBody>
      </p:sp>
      <p:pic>
        <p:nvPicPr>
          <p:cNvPr id="36868" name="Picture 2" descr="http://www.somatematica.com.br/jogos/enigma/e5/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1643063"/>
            <a:ext cx="364331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3789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PLANO CARTESIANO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571500" y="1000125"/>
            <a:ext cx="7515225" cy="52530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Letra do alfabeto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Uma parte é real e a outra não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3200" b="1" smtClean="0">
                <a:latin typeface="Times New Roman" pitchFamily="18" charset="0"/>
                <a:cs typeface="Times New Roman" pitchFamily="18" charset="0"/>
              </a:rPr>
              <a:t>N __ M __ __ __    C __ __ P __ EX__</a:t>
            </a:r>
            <a:endParaRPr lang="pt-BR" altLang="pt-BR" sz="3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pt-BR" altLang="pt-BR" smtClean="0"/>
          </a:p>
        </p:txBody>
      </p:sp>
      <p:pic>
        <p:nvPicPr>
          <p:cNvPr id="38916" name="Picture 2" descr="http://www.somatematica.com.br/jogos/enigma/e5/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63" y="1571625"/>
            <a:ext cx="350043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3993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NÚMERO COMPLEXO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642938" y="1000125"/>
            <a:ext cx="7586662" cy="53244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Quantidade de água que flui de uma fonte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Faz parte de uma coleção de livros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3200" b="1" smtClean="0">
                <a:latin typeface="Times New Roman" pitchFamily="18" charset="0"/>
                <a:cs typeface="Times New Roman" pitchFamily="18" charset="0"/>
              </a:rPr>
              <a:t>V __ L __ __ E</a:t>
            </a:r>
            <a:endParaRPr lang="pt-BR" altLang="pt-BR" sz="3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pt-BR" altLang="pt-BR" smtClean="0"/>
          </a:p>
        </p:txBody>
      </p:sp>
      <p:pic>
        <p:nvPicPr>
          <p:cNvPr id="40964" name="Picture 2" descr="http://www.somatematica.com.br/jogos/enigma/e5/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1785938"/>
            <a:ext cx="4143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4198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VOLUME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714375" y="1143000"/>
            <a:ext cx="7515225" cy="51816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Exclamação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Permutação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3200" b="1" smtClean="0">
                <a:latin typeface="Times New Roman" pitchFamily="18" charset="0"/>
                <a:cs typeface="Times New Roman" pitchFamily="18" charset="0"/>
              </a:rPr>
              <a:t>F __T __ RI__L</a:t>
            </a:r>
            <a:endParaRPr lang="pt-BR" altLang="pt-BR" sz="3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pt-BR" altLang="pt-BR" smtClean="0"/>
          </a:p>
        </p:txBody>
      </p:sp>
      <p:pic>
        <p:nvPicPr>
          <p:cNvPr id="43012" name="Picture 4" descr="http://www.somatematica.com.br/jogos/enigma/e10/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1785938"/>
            <a:ext cx="25717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4403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altLang="pt-BR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FATORIAL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625" y="785813"/>
            <a:ext cx="8229600" cy="5416550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Criação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Antes existia, mas não era indicado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Z __ R __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Imagem 3" descr="Nova Imagem (3)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1643063"/>
            <a:ext cx="47148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785813" y="928688"/>
            <a:ext cx="7443787" cy="539591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Resultado da multiplicação</a:t>
            </a:r>
          </a:p>
          <a:p>
            <a:pPr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endParaRPr lang="en-US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endParaRPr lang="pt-BR" altLang="pt-BR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pt-BR" altLang="pt-BR" sz="3200" b="1" smtClean="0">
                <a:latin typeface="Times New Roman" pitchFamily="18" charset="0"/>
                <a:cs typeface="Times New Roman" pitchFamily="18" charset="0"/>
              </a:rPr>
              <a:t>Digno de atenção</a:t>
            </a:r>
          </a:p>
          <a:p>
            <a:pPr algn="ctr">
              <a:buFont typeface="Wingdings 2" pitchFamily="18" charset="2"/>
              <a:buNone/>
            </a:pPr>
            <a:r>
              <a:rPr lang="en-US" altLang="pt-BR" sz="3200" b="1" smtClean="0">
                <a:latin typeface="Times New Roman" pitchFamily="18" charset="0"/>
                <a:cs typeface="Times New Roman" pitchFamily="18" charset="0"/>
              </a:rPr>
              <a:t>P __ OD__ T __S   NO __ __ V __ __S</a:t>
            </a:r>
            <a:endParaRPr lang="pt-BR" altLang="pt-BR" sz="3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pt-BR" altLang="pt-BR" smtClean="0"/>
          </a:p>
        </p:txBody>
      </p:sp>
      <p:pic>
        <p:nvPicPr>
          <p:cNvPr id="45060" name="Picture 5" descr="http://www.somatematica.com.br/jogos/enigma/e141/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1643063"/>
            <a:ext cx="52863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altLang="pt-BR" smtClean="0"/>
          </a:p>
        </p:txBody>
      </p:sp>
      <p:sp>
        <p:nvSpPr>
          <p:cNvPr id="46083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 altLang="pt-BR" smtClean="0"/>
          </a:p>
          <a:p>
            <a:pPr algn="ctr">
              <a:buFont typeface="Wingdings 2" pitchFamily="18" charset="2"/>
              <a:buNone/>
            </a:pPr>
            <a:r>
              <a:rPr lang="en-US" altLang="pt-BR" sz="9600" smtClean="0"/>
              <a:t>PRODUTOS</a:t>
            </a:r>
            <a:r>
              <a:rPr lang="en-US" altLang="pt-BR" sz="9600" b="1" smtClean="0"/>
              <a:t> </a:t>
            </a:r>
            <a:r>
              <a:rPr lang="en-US" altLang="pt-BR" sz="9600" smtClean="0"/>
              <a:t>NOTÁVEIS</a:t>
            </a:r>
          </a:p>
          <a:p>
            <a:pPr>
              <a:buFont typeface="Wingdings 2" pitchFamily="18" charset="2"/>
              <a:buNone/>
            </a:pPr>
            <a:endParaRPr lang="pt-BR" altLang="pt-BR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6600" dirty="0" smtClean="0">
              <a:solidFill>
                <a:schemeClr val="bg2">
                  <a:lumMod val="25000"/>
                </a:schemeClr>
              </a:solidFill>
              <a:latin typeface="AnAkronism" pitchFamily="2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9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PARABÉNS!</a:t>
            </a: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921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ZERO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72087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Estado Físico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Duro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 __ L __ __ O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pic>
        <p:nvPicPr>
          <p:cNvPr id="10243" name="Imagem 3" descr="Nova Imagem (4)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1857375"/>
            <a:ext cx="37147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1126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SÓLIDO</a:t>
            </a: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72087"/>
          </a:xfrm>
        </p:spPr>
        <p:txBody>
          <a:bodyPr>
            <a:normAutofit/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Operação matemática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pt-BR" sz="3200" b="1" dirty="0" smtClean="0">
                <a:latin typeface="Times New Roman" pitchFamily="18" charset="0"/>
                <a:cs typeface="Times New Roman" pitchFamily="18" charset="0"/>
              </a:rPr>
              <a:t>Importantíssimo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__ A __ __ AD __</a:t>
            </a:r>
            <a:endParaRPr lang="pt-BR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sz="3200" b="1" dirty="0" smtClean="0"/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sz="3200" dirty="0" smtClean="0"/>
          </a:p>
          <a:p>
            <a:pPr algn="ctr" eaLnBrk="1" hangingPunct="1">
              <a:buFont typeface="Wingdings 2" pitchFamily="18" charset="2"/>
              <a:buNone/>
              <a:defRPr/>
            </a:pPr>
            <a:endParaRPr lang="pt-BR" sz="32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5" descr="http://www.somatematica.com.br/jogos/enigma/e48/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1785938"/>
            <a:ext cx="41433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  <p:sp>
        <p:nvSpPr>
          <p:cNvPr id="1331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pt-BR" smtClean="0"/>
          </a:p>
          <a:p>
            <a:pPr eaLnBrk="1" hangingPunct="1">
              <a:buFont typeface="Wingdings 2" pitchFamily="18" charset="2"/>
              <a:buNone/>
            </a:pPr>
            <a:endParaRPr lang="en-US" altLang="pt-BR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altLang="pt-BR" sz="9600" smtClean="0"/>
              <a:t>TABUADA</a:t>
            </a:r>
            <a:endParaRPr lang="pt-BR" altLang="pt-BR" sz="9600" smtClean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</TotalTime>
  <Words>324</Words>
  <Application>Microsoft Office PowerPoint</Application>
  <PresentationFormat>Apresentação na tela (4:3)</PresentationFormat>
  <Paragraphs>225</Paragraphs>
  <Slides>42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42</vt:i4>
      </vt:variant>
    </vt:vector>
  </HeadingPairs>
  <TitlesOfParts>
    <vt:vector size="43" baseType="lpstr">
      <vt:lpstr>Fluxo</vt:lpstr>
      <vt:lpstr> Enigmas Matemáticos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Gincana de Enigmas Matemáticos</dc:title>
  <dc:creator>free</dc:creator>
  <cp:lastModifiedBy>COMAT</cp:lastModifiedBy>
  <cp:revision>46</cp:revision>
  <dcterms:created xsi:type="dcterms:W3CDTF">2012-10-31T13:59:26Z</dcterms:created>
  <dcterms:modified xsi:type="dcterms:W3CDTF">2015-05-01T04:07:36Z</dcterms:modified>
</cp:coreProperties>
</file>